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7" r:id="rId2"/>
    <p:sldId id="278" r:id="rId3"/>
    <p:sldId id="280" r:id="rId4"/>
    <p:sldId id="279" r:id="rId5"/>
    <p:sldId id="262" r:id="rId6"/>
    <p:sldId id="266" r:id="rId7"/>
    <p:sldId id="267" r:id="rId8"/>
    <p:sldId id="275" r:id="rId9"/>
    <p:sldId id="268" r:id="rId10"/>
    <p:sldId id="269" r:id="rId11"/>
    <p:sldId id="270" r:id="rId12"/>
    <p:sldId id="276" r:id="rId13"/>
    <p:sldId id="271" r:id="rId14"/>
    <p:sldId id="272" r:id="rId15"/>
    <p:sldId id="273" r:id="rId16"/>
    <p:sldId id="274" r:id="rId17"/>
    <p:sldId id="277" r:id="rId18"/>
    <p:sldId id="2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e Rhéaume" initials="SR" lastIdx="1" clrIdx="0">
    <p:extLst>
      <p:ext uri="{19B8F6BF-5375-455C-9EA6-DF929625EA0E}">
        <p15:presenceInfo xmlns:p15="http://schemas.microsoft.com/office/powerpoint/2012/main" userId="7a450330b0689d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50" autoAdjust="0"/>
  </p:normalViewPr>
  <p:slideViewPr>
    <p:cSldViewPr snapToGrid="0">
      <p:cViewPr varScale="1">
        <p:scale>
          <a:sx n="86" d="100"/>
          <a:sy n="86" d="100"/>
        </p:scale>
        <p:origin x="1382"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fr-FR"/>
              <a:t>Modifiez le style des sous-titres du masque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B7A81D9F-627F-4C24-90A6-78FACE85CDE1}" type="datetimeFigureOut">
              <a:rPr lang="fr-CA" smtClean="0"/>
              <a:t>2020-02-16</a:t>
            </a:fld>
            <a:endParaRPr lang="fr-CA"/>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fr-CA"/>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0362E35A-6BDA-4817-B53E-F86681FF7F8A}" type="slidenum">
              <a:rPr lang="fr-CA" smtClean="0"/>
              <a:t>‹N°›</a:t>
            </a:fld>
            <a:endParaRPr lang="fr-CA"/>
          </a:p>
        </p:txBody>
      </p:sp>
    </p:spTree>
    <p:extLst>
      <p:ext uri="{BB962C8B-B14F-4D97-AF65-F5344CB8AC3E}">
        <p14:creationId xmlns:p14="http://schemas.microsoft.com/office/powerpoint/2010/main" val="32875492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A81D9F-627F-4C24-90A6-78FACE85CDE1}" type="datetimeFigureOut">
              <a:rPr lang="fr-CA" smtClean="0"/>
              <a:t>2020-02-16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211649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A81D9F-627F-4C24-90A6-78FACE85CDE1}" type="datetimeFigureOut">
              <a:rPr lang="fr-CA" smtClean="0"/>
              <a:t>2020-02-16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203718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7A81D9F-627F-4C24-90A6-78FACE85CDE1}" type="datetimeFigureOut">
              <a:rPr lang="fr-CA" smtClean="0"/>
              <a:t>2020-02-16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248412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B7A81D9F-627F-4C24-90A6-78FACE85CDE1}" type="datetimeFigureOut">
              <a:rPr lang="fr-CA" smtClean="0"/>
              <a:t>2020-02-16</a:t>
            </a:fld>
            <a:endParaRPr lang="fr-CA"/>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fr-CA"/>
          </a:p>
        </p:txBody>
      </p:sp>
      <p:sp>
        <p:nvSpPr>
          <p:cNvPr id="6" name="Slide Number Placeholder 5"/>
          <p:cNvSpPr>
            <a:spLocks noGrp="1"/>
          </p:cNvSpPr>
          <p:nvPr>
            <p:ph type="sldNum" sz="quarter" idx="12"/>
          </p:nvPr>
        </p:nvSpPr>
        <p:spPr>
          <a:xfrm>
            <a:off x="6453378" y="5211060"/>
            <a:ext cx="1584198" cy="228600"/>
          </a:xfrm>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8547850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7A81D9F-627F-4C24-90A6-78FACE85CDE1}" type="datetimeFigureOut">
              <a:rPr lang="fr-CA" smtClean="0"/>
              <a:t>2020-02-16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240700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7A81D9F-627F-4C24-90A6-78FACE85CDE1}" type="datetimeFigureOut">
              <a:rPr lang="fr-CA" smtClean="0"/>
              <a:t>2020-02-16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220731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7A81D9F-627F-4C24-90A6-78FACE85CDE1}" type="datetimeFigureOut">
              <a:rPr lang="fr-CA" smtClean="0"/>
              <a:t>2020-02-16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253517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81D9F-627F-4C24-90A6-78FACE85CDE1}" type="datetimeFigureOut">
              <a:rPr lang="fr-CA" smtClean="0"/>
              <a:t>2020-02-16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0362E35A-6BDA-4817-B53E-F86681FF7F8A}" type="slidenum">
              <a:rPr lang="fr-CA" smtClean="0"/>
              <a:t>‹N°›</a:t>
            </a:fld>
            <a:endParaRPr lang="fr-CA"/>
          </a:p>
        </p:txBody>
      </p:sp>
    </p:spTree>
    <p:extLst>
      <p:ext uri="{BB962C8B-B14F-4D97-AF65-F5344CB8AC3E}">
        <p14:creationId xmlns:p14="http://schemas.microsoft.com/office/powerpoint/2010/main" val="414028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B7A81D9F-627F-4C24-90A6-78FACE85CDE1}" type="datetimeFigureOut">
              <a:rPr lang="fr-CA" smtClean="0"/>
              <a:t>2020-02-16</a:t>
            </a:fld>
            <a:endParaRPr lang="fr-CA"/>
          </a:p>
        </p:txBody>
      </p:sp>
      <p:sp>
        <p:nvSpPr>
          <p:cNvPr id="9" name="Footer Placeholder 8"/>
          <p:cNvSpPr>
            <a:spLocks noGrp="1"/>
          </p:cNvSpPr>
          <p:nvPr>
            <p:ph type="ftr" sz="quarter" idx="11"/>
          </p:nvPr>
        </p:nvSpPr>
        <p:spPr/>
        <p:txBody>
          <a:bodyPr/>
          <a:lstStyle>
            <a:lvl1pPr algn="r">
              <a:defRPr/>
            </a:lvl1pPr>
          </a:lstStyle>
          <a:p>
            <a:endParaRPr lang="fr-CA"/>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0362E35A-6BDA-4817-B53E-F86681FF7F8A}" type="slidenum">
              <a:rPr lang="fr-CA" smtClean="0"/>
              <a:t>‹N°›</a:t>
            </a:fld>
            <a:endParaRPr lang="fr-CA"/>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845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7A81D9F-627F-4C24-90A6-78FACE85CDE1}" type="datetimeFigureOut">
              <a:rPr lang="fr-CA" smtClean="0"/>
              <a:t>2020-02-16</a:t>
            </a:fld>
            <a:endParaRPr lang="fr-CA"/>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0362E35A-6BDA-4817-B53E-F86681FF7F8A}" type="slidenum">
              <a:rPr lang="fr-CA" smtClean="0"/>
              <a:t>‹N°›</a:t>
            </a:fld>
            <a:endParaRPr lang="fr-CA"/>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056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B7A81D9F-627F-4C24-90A6-78FACE85CDE1}" type="datetimeFigureOut">
              <a:rPr lang="fr-CA" smtClean="0"/>
              <a:t>2020-02-16</a:t>
            </a:fld>
            <a:endParaRPr lang="fr-CA"/>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fr-CA"/>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0362E35A-6BDA-4817-B53E-F86681FF7F8A}" type="slidenum">
              <a:rPr lang="fr-CA" smtClean="0"/>
              <a:t>‹N°›</a:t>
            </a:fld>
            <a:endParaRPr lang="fr-CA"/>
          </a:p>
        </p:txBody>
      </p:sp>
    </p:spTree>
    <p:extLst>
      <p:ext uri="{BB962C8B-B14F-4D97-AF65-F5344CB8AC3E}">
        <p14:creationId xmlns:p14="http://schemas.microsoft.com/office/powerpoint/2010/main" val="307635039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g"/><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018E5-1210-45F7-953B-2F7C527EE211}"/>
              </a:ext>
            </a:extLst>
          </p:cNvPr>
          <p:cNvSpPr>
            <a:spLocks noGrp="1"/>
          </p:cNvSpPr>
          <p:nvPr>
            <p:ph type="title"/>
            <p:custDataLst>
              <p:tags r:id="rId1"/>
            </p:custDataLst>
          </p:nvPr>
        </p:nvSpPr>
        <p:spPr>
          <a:xfrm>
            <a:off x="3846140" y="1569770"/>
            <a:ext cx="2135981" cy="994172"/>
          </a:xfrm>
        </p:spPr>
        <p:txBody>
          <a:bodyPr>
            <a:normAutofit/>
          </a:bodyPr>
          <a:lstStyle/>
          <a:p>
            <a:r>
              <a:rPr lang="fr-CA" sz="4050" dirty="0">
                <a:latin typeface="Bahnschrift SemiCondensed" panose="020B0502040204020203" pitchFamily="34" charset="0"/>
              </a:rPr>
              <a:t>Matthieu</a:t>
            </a:r>
          </a:p>
        </p:txBody>
      </p:sp>
      <p:sp>
        <p:nvSpPr>
          <p:cNvPr id="3" name="Espace réservé du contenu 2">
            <a:extLst>
              <a:ext uri="{FF2B5EF4-FFF2-40B4-BE49-F238E27FC236}">
                <a16:creationId xmlns:a16="http://schemas.microsoft.com/office/drawing/2014/main" id="{32FC7714-7ADC-4803-8C3D-273BC720E953}"/>
              </a:ext>
            </a:extLst>
          </p:cNvPr>
          <p:cNvSpPr>
            <a:spLocks noGrp="1"/>
          </p:cNvSpPr>
          <p:nvPr>
            <p:ph idx="1"/>
            <p:custDataLst>
              <p:tags r:id="rId2"/>
            </p:custDataLst>
          </p:nvPr>
        </p:nvSpPr>
        <p:spPr>
          <a:xfrm>
            <a:off x="3846140" y="2806189"/>
            <a:ext cx="5167231" cy="2237113"/>
          </a:xfrm>
        </p:spPr>
        <p:txBody>
          <a:bodyPr>
            <a:noAutofit/>
          </a:bodyPr>
          <a:lstStyle/>
          <a:p>
            <a:pPr marL="0" indent="0">
              <a:buNone/>
            </a:pPr>
            <a:r>
              <a:rPr lang="fr-CA" sz="4800" dirty="0">
                <a:latin typeface="Brush Script MT" panose="03060802040406070304" pitchFamily="66" charset="0"/>
                <a:ea typeface="Calibri" panose="020F0502020204030204" pitchFamily="34" charset="0"/>
                <a:cs typeface="Calibri Light" panose="020F0302020204030204" pitchFamily="34" charset="0"/>
              </a:rPr>
              <a:t>Du Ministère du </a:t>
            </a:r>
            <a:r>
              <a:rPr lang="fr-CA" sz="4800" dirty="0">
                <a:solidFill>
                  <a:schemeClr val="accent4">
                    <a:lumMod val="50000"/>
                  </a:schemeClr>
                </a:solidFill>
                <a:latin typeface="Brush Script MT" panose="03060802040406070304" pitchFamily="66" charset="0"/>
                <a:ea typeface="Calibri" panose="020F0502020204030204" pitchFamily="34" charset="0"/>
                <a:cs typeface="Calibri Light" panose="020F0302020204030204" pitchFamily="34" charset="0"/>
              </a:rPr>
              <a:t>Revenu</a:t>
            </a:r>
            <a:r>
              <a:rPr lang="fr-CA" sz="4800" dirty="0">
                <a:solidFill>
                  <a:srgbClr val="7030A0"/>
                </a:solidFill>
                <a:latin typeface="Brush Script MT" panose="03060802040406070304" pitchFamily="66" charset="0"/>
                <a:ea typeface="Calibri" panose="020F0502020204030204" pitchFamily="34" charset="0"/>
                <a:cs typeface="Calibri Light" panose="020F0302020204030204" pitchFamily="34" charset="0"/>
              </a:rPr>
              <a:t> </a:t>
            </a:r>
            <a:r>
              <a:rPr lang="fr-CA" sz="4800" dirty="0">
                <a:latin typeface="Brush Script MT" panose="03060802040406070304" pitchFamily="66" charset="0"/>
                <a:ea typeface="Calibri" panose="020F0502020204030204" pitchFamily="34" charset="0"/>
                <a:cs typeface="Calibri Light" panose="020F0302020204030204" pitchFamily="34" charset="0"/>
              </a:rPr>
              <a:t>au Ministère du </a:t>
            </a:r>
            <a:r>
              <a:rPr lang="fr-CA" sz="4800" dirty="0">
                <a:solidFill>
                  <a:srgbClr val="C00000"/>
                </a:solidFill>
                <a:latin typeface="Brush Script MT" panose="03060802040406070304" pitchFamily="66" charset="0"/>
                <a:ea typeface="Calibri" panose="020F0502020204030204" pitchFamily="34" charset="0"/>
                <a:cs typeface="Calibri Light" panose="020F0302020204030204" pitchFamily="34" charset="0"/>
              </a:rPr>
              <a:t>Salut !</a:t>
            </a:r>
            <a:endParaRPr lang="fr-CA" sz="4800" dirty="0">
              <a:solidFill>
                <a:srgbClr val="C00000"/>
              </a:solidFill>
            </a:endParaRPr>
          </a:p>
        </p:txBody>
      </p:sp>
      <p:pic>
        <p:nvPicPr>
          <p:cNvPr id="8" name="Image 7">
            <a:extLst>
              <a:ext uri="{FF2B5EF4-FFF2-40B4-BE49-F238E27FC236}">
                <a16:creationId xmlns:a16="http://schemas.microsoft.com/office/drawing/2014/main" id="{D9E72AFC-9F25-4D04-8389-CA540DD7A0B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76736" y="928687"/>
            <a:ext cx="3317081" cy="5000625"/>
          </a:xfrm>
          <a:prstGeom prst="rect">
            <a:avLst/>
          </a:prstGeom>
        </p:spPr>
      </p:pic>
    </p:spTree>
    <p:extLst>
      <p:ext uri="{BB962C8B-B14F-4D97-AF65-F5344CB8AC3E}">
        <p14:creationId xmlns:p14="http://schemas.microsoft.com/office/powerpoint/2010/main" val="77150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07909" y="642594"/>
            <a:ext cx="8574833" cy="673022"/>
          </a:xfrm>
        </p:spPr>
        <p:txBody>
          <a:bodyPr>
            <a:noAutofit/>
          </a:bodyPr>
          <a:lstStyle/>
          <a:p>
            <a:pPr algn="ctr"/>
            <a:r>
              <a:rPr lang="fr-CA" sz="2800" b="1" dirty="0"/>
              <a:t>6. Le citoyen du Royaume a </a:t>
            </a:r>
            <a:r>
              <a:rPr lang="fr-FR" sz="2800" b="1" dirty="0"/>
              <a:t>assez confiance en Dieu et en sa Providence pour ne pas « trop s’en  faire » avec certains soucis légitimes… </a:t>
            </a:r>
            <a:r>
              <a:rPr lang="fr-CA" sz="2800" b="1" dirty="0"/>
              <a:t>   </a:t>
            </a:r>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0547" y="1783929"/>
            <a:ext cx="8472195" cy="4754880"/>
          </a:xfrm>
        </p:spPr>
        <p:txBody>
          <a:bodyPr>
            <a:normAutofit/>
          </a:bodyPr>
          <a:lstStyle/>
          <a:p>
            <a:pPr marL="0" indent="0">
              <a:buNone/>
            </a:pPr>
            <a:r>
              <a:rPr lang="fr-FR" sz="2000" dirty="0"/>
              <a:t>31 Ne vous inquiétez donc point, et ne dites pas : Que mangerons-nous ? Que boirons-nous ? De quoi serons-nous vêtus ?</a:t>
            </a:r>
          </a:p>
          <a:p>
            <a:pPr marL="0" indent="0">
              <a:buNone/>
            </a:pPr>
            <a:r>
              <a:rPr lang="fr-FR" sz="2000" dirty="0"/>
              <a:t>32 Car toutes ces choses, ce sont les païens qui les recherchent. Votre Père céleste sait que vous en avez besoin.</a:t>
            </a:r>
          </a:p>
          <a:p>
            <a:pPr marL="0" indent="0">
              <a:buNone/>
            </a:pPr>
            <a:r>
              <a:rPr lang="fr-FR" sz="2000" dirty="0"/>
              <a:t>33 Cherchez premièrement le royaume et la justice de Dieu ; et toutes ces choses vous seront données par-dessus.</a:t>
            </a:r>
          </a:p>
          <a:p>
            <a:pPr marL="0" indent="0">
              <a:buNone/>
            </a:pPr>
            <a:endParaRPr lang="fr-FR" sz="2000" dirty="0"/>
          </a:p>
        </p:txBody>
      </p:sp>
    </p:spTree>
    <p:extLst>
      <p:ext uri="{BB962C8B-B14F-4D97-AF65-F5344CB8AC3E}">
        <p14:creationId xmlns:p14="http://schemas.microsoft.com/office/powerpoint/2010/main" val="58751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559838" y="642594"/>
            <a:ext cx="7875036" cy="673022"/>
          </a:xfrm>
        </p:spPr>
        <p:txBody>
          <a:bodyPr>
            <a:noAutofit/>
          </a:bodyPr>
          <a:lstStyle/>
          <a:p>
            <a:pPr algn="ctr"/>
            <a:r>
              <a:rPr lang="fr-CA" sz="2800" b="1" dirty="0"/>
              <a:t>7. Le citoyen du Royaume cesse de « jouer à Dieu » ; s’il « joue à Dieu », c’est pour se juger lui-même ! </a:t>
            </a:r>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0547" y="1824420"/>
            <a:ext cx="8431612" cy="4754880"/>
          </a:xfrm>
        </p:spPr>
        <p:txBody>
          <a:bodyPr>
            <a:normAutofit/>
          </a:bodyPr>
          <a:lstStyle/>
          <a:p>
            <a:pPr marL="0" indent="0">
              <a:buNone/>
            </a:pPr>
            <a:r>
              <a:rPr lang="fr-FR" sz="2000" dirty="0"/>
              <a:t>7.1 Ne jugez point, afin que vous ne soyez point jugés.</a:t>
            </a:r>
          </a:p>
          <a:p>
            <a:pPr marL="0" indent="0">
              <a:buNone/>
            </a:pPr>
            <a:r>
              <a:rPr lang="fr-FR" sz="2000" dirty="0"/>
              <a:t>2 Car on vous jugera du jugement dont vous jugez, et l’on vous mesurera avec la mesure dont vous mesurez.</a:t>
            </a:r>
          </a:p>
          <a:p>
            <a:pPr marL="0" indent="0">
              <a:buNone/>
            </a:pPr>
            <a:r>
              <a:rPr lang="fr-FR" sz="2000" dirty="0"/>
              <a:t>3 Pourquoi vois-tu la paille qui est dans l’œil de ton frère, et n’aperçois-tu pas la poutre qui est dans ton œil ?</a:t>
            </a:r>
          </a:p>
          <a:p>
            <a:pPr marL="0" indent="0">
              <a:buNone/>
            </a:pPr>
            <a:r>
              <a:rPr lang="fr-FR" sz="2000" dirty="0"/>
              <a:t>4 Ou comment peux-tu dire à ton frère : Laisse-moi ôter une paille de ton œil, toi qui as une poutre dans le tien ?</a:t>
            </a:r>
          </a:p>
          <a:p>
            <a:pPr marL="0" indent="0">
              <a:buNone/>
            </a:pPr>
            <a:r>
              <a:rPr lang="fr-FR" sz="2000" dirty="0"/>
              <a:t>5 Hypocrite, ôte premièrement la poutre de ton œil, et alors tu verras comment ôter la paille de l’œil de ton frère.</a:t>
            </a:r>
          </a:p>
          <a:p>
            <a:pPr marL="0" indent="0">
              <a:buNone/>
            </a:pPr>
            <a:endParaRPr lang="fr-FR" sz="2000" dirty="0"/>
          </a:p>
        </p:txBody>
      </p:sp>
    </p:spTree>
    <p:extLst>
      <p:ext uri="{BB962C8B-B14F-4D97-AF65-F5344CB8AC3E}">
        <p14:creationId xmlns:p14="http://schemas.microsoft.com/office/powerpoint/2010/main" val="277422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275209" y="642594"/>
            <a:ext cx="8566950" cy="673022"/>
          </a:xfrm>
        </p:spPr>
        <p:txBody>
          <a:bodyPr>
            <a:noAutofit/>
          </a:bodyPr>
          <a:lstStyle/>
          <a:p>
            <a:pPr algn="ctr"/>
            <a:r>
              <a:rPr lang="fr-CA" sz="2800" b="1" dirty="0"/>
              <a:t>8. Le citoyen du Royaume sait que Dieu est bien disposé à son égard, il fait donc preuve d’une certaine audace dans sa vie de prière ! </a:t>
            </a:r>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0547" y="1824420"/>
            <a:ext cx="8431612" cy="4754880"/>
          </a:xfrm>
        </p:spPr>
        <p:txBody>
          <a:bodyPr>
            <a:normAutofit/>
          </a:bodyPr>
          <a:lstStyle/>
          <a:p>
            <a:pPr marL="0" indent="0">
              <a:buNone/>
            </a:pPr>
            <a:r>
              <a:rPr lang="fr-FR" sz="2000" dirty="0"/>
              <a:t>7.7 Demandez, et l’on vous donnera ; cherchez, et vous trouverez ; frappez, et l’on vous ouvrira.</a:t>
            </a:r>
          </a:p>
          <a:p>
            <a:pPr marL="0" indent="0">
              <a:buNone/>
            </a:pPr>
            <a:r>
              <a:rPr lang="fr-FR" sz="2000" dirty="0"/>
              <a:t>8 Car quiconque demande reçoit, celui qui cherche trouve, et l’on ouvre à celui qui frappe.</a:t>
            </a:r>
          </a:p>
          <a:p>
            <a:pPr marL="0" indent="0">
              <a:buNone/>
            </a:pPr>
            <a:r>
              <a:rPr lang="fr-FR" sz="2000" dirty="0"/>
              <a:t>9 Lequel de vous donnera une pierre à son fils, s’il lui demande du pain ?</a:t>
            </a:r>
          </a:p>
          <a:p>
            <a:pPr marL="0" indent="0">
              <a:buNone/>
            </a:pPr>
            <a:r>
              <a:rPr lang="fr-FR" sz="2000" dirty="0"/>
              <a:t>10 Ou, s’il demande un poisson, lui donnera-t-il un serpent ?</a:t>
            </a:r>
          </a:p>
          <a:p>
            <a:pPr marL="0" indent="0">
              <a:buNone/>
            </a:pPr>
            <a:r>
              <a:rPr lang="fr-FR" sz="2000" dirty="0"/>
              <a:t>11 Si donc, méchants comme vous l’êtes, vous savez donner de bonnes choses à vos enfants, à combien plus forte raison votre Père qui est dans les cieux donnera-t-il de bonnes choses à ceux qui les lui demandent.</a:t>
            </a:r>
          </a:p>
          <a:p>
            <a:pPr marL="0" indent="0">
              <a:buNone/>
            </a:pPr>
            <a:endParaRPr lang="fr-FR" sz="2000" dirty="0"/>
          </a:p>
        </p:txBody>
      </p:sp>
    </p:spTree>
    <p:extLst>
      <p:ext uri="{BB962C8B-B14F-4D97-AF65-F5344CB8AC3E}">
        <p14:creationId xmlns:p14="http://schemas.microsoft.com/office/powerpoint/2010/main" val="334613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07909" y="483973"/>
            <a:ext cx="8574833" cy="673022"/>
          </a:xfrm>
        </p:spPr>
        <p:txBody>
          <a:bodyPr>
            <a:noAutofit/>
          </a:bodyPr>
          <a:lstStyle/>
          <a:p>
            <a:pPr algn="ctr"/>
            <a:r>
              <a:rPr lang="fr-FR" sz="2800" b="1" dirty="0"/>
              <a:t>9. Le citoyen du Royaume ne vise pas le respect de la règle d’argent, mais de la règle d’or ! </a:t>
            </a:r>
            <a:endParaRPr lang="fr-CA" sz="2800" b="1" dirty="0"/>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33872" y="1703574"/>
            <a:ext cx="8322905" cy="4754880"/>
          </a:xfrm>
        </p:spPr>
        <p:txBody>
          <a:bodyPr>
            <a:normAutofit/>
          </a:bodyPr>
          <a:lstStyle/>
          <a:p>
            <a:pPr marL="0" indent="0">
              <a:buNone/>
            </a:pPr>
            <a:r>
              <a:rPr lang="fr-FR" sz="2000" dirty="0"/>
              <a:t>7.12 Tout ce que vous voulez que les hommes fassent pour vous, </a:t>
            </a:r>
            <a:r>
              <a:rPr lang="fr-FR" sz="2000" u="sng" dirty="0"/>
              <a:t>faites-le</a:t>
            </a:r>
            <a:r>
              <a:rPr lang="fr-FR" sz="2000" dirty="0"/>
              <a:t> de même pour eux, car c’est la loi et les prophètes.</a:t>
            </a:r>
          </a:p>
        </p:txBody>
      </p:sp>
    </p:spTree>
    <p:extLst>
      <p:ext uri="{BB962C8B-B14F-4D97-AF65-F5344CB8AC3E}">
        <p14:creationId xmlns:p14="http://schemas.microsoft.com/office/powerpoint/2010/main" val="28551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177282" y="642594"/>
            <a:ext cx="8780107" cy="673022"/>
          </a:xfrm>
        </p:spPr>
        <p:txBody>
          <a:bodyPr>
            <a:noAutofit/>
          </a:bodyPr>
          <a:lstStyle/>
          <a:p>
            <a:pPr algn="ctr"/>
            <a:r>
              <a:rPr lang="fr-FR" sz="2800" b="1" dirty="0"/>
              <a:t>10. Le citoyen du Royaume n’a pas peur des chemins peu fréquentés et qui paraissent déserts, si c’est là que Jésus se trouve. </a:t>
            </a:r>
            <a:endParaRPr lang="fr-CA" sz="2800" b="1" dirty="0"/>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88816" y="1848337"/>
            <a:ext cx="8322905" cy="4754880"/>
          </a:xfrm>
        </p:spPr>
        <p:txBody>
          <a:bodyPr>
            <a:normAutofit/>
          </a:bodyPr>
          <a:lstStyle/>
          <a:p>
            <a:pPr marL="0" indent="0">
              <a:buNone/>
            </a:pPr>
            <a:r>
              <a:rPr lang="fr-FR" sz="2000" dirty="0"/>
              <a:t>7.13 Entrez par la porte étroite. Car large est la porte, spacieux le chemin qui mènent à la perdition, et il y en a beaucoup qui entrent par là.</a:t>
            </a:r>
          </a:p>
          <a:p>
            <a:pPr marL="0" indent="0">
              <a:buNone/>
            </a:pPr>
            <a:r>
              <a:rPr lang="fr-FR" sz="2000" dirty="0"/>
              <a:t>14 Mais étroite est la porte, resserré le chemin qui mènent à la vie, et il y en a peu qui les trouvent. </a:t>
            </a:r>
          </a:p>
        </p:txBody>
      </p:sp>
    </p:spTree>
    <p:extLst>
      <p:ext uri="{BB962C8B-B14F-4D97-AF65-F5344CB8AC3E}">
        <p14:creationId xmlns:p14="http://schemas.microsoft.com/office/powerpoint/2010/main" val="46634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07909" y="642594"/>
            <a:ext cx="8574833" cy="673022"/>
          </a:xfrm>
        </p:spPr>
        <p:txBody>
          <a:bodyPr>
            <a:noAutofit/>
          </a:bodyPr>
          <a:lstStyle/>
          <a:p>
            <a:pPr algn="ctr"/>
            <a:r>
              <a:rPr lang="fr-FR" sz="2800" b="1" dirty="0"/>
              <a:t>11. Le citoyen du Royaume se méfie des grands parleurs et des expériences religieuses qui ne débouchent sur rien ! </a:t>
            </a:r>
            <a:endParaRPr lang="fr-CA" sz="2800" b="1" dirty="0"/>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0547" y="1819256"/>
            <a:ext cx="8322905" cy="4754880"/>
          </a:xfrm>
        </p:spPr>
        <p:txBody>
          <a:bodyPr>
            <a:normAutofit/>
          </a:bodyPr>
          <a:lstStyle/>
          <a:p>
            <a:pPr marL="0" indent="0">
              <a:buNone/>
            </a:pPr>
            <a:r>
              <a:rPr lang="fr-FR" sz="2000" dirty="0"/>
              <a:t>7.21 Ceux qui me disent : Seigneur, Seigneur ! n’entreront pas tous dans le royaume des cieux, mais seulement celui qui fait la volonté de mon Père qui est dans les cieux.</a:t>
            </a:r>
          </a:p>
          <a:p>
            <a:pPr marL="0" indent="0">
              <a:buNone/>
            </a:pPr>
            <a:r>
              <a:rPr lang="fr-FR" sz="2000" dirty="0"/>
              <a:t>22 Plusieurs me diront en ce jour-là : Seigneur, Seigneur, n’avons-nous pas prophétisé par ton nom ? n’avons-nous pas chassé des démons par ton nom ? et n’avons-nous pas fait beaucoup de miracles par ton nom ?</a:t>
            </a:r>
          </a:p>
          <a:p>
            <a:pPr marL="0" indent="0">
              <a:buNone/>
            </a:pPr>
            <a:r>
              <a:rPr lang="fr-FR" sz="2000" dirty="0"/>
              <a:t>23 Alors je leur dirai ouvertement : Je ne vous ai jamais connus, retirez-vous de moi, vous qui commettez l’iniquité.</a:t>
            </a:r>
          </a:p>
          <a:p>
            <a:pPr marL="0" indent="0">
              <a:buNone/>
            </a:pPr>
            <a:endParaRPr lang="fr-FR" sz="2000" dirty="0"/>
          </a:p>
        </p:txBody>
      </p:sp>
    </p:spTree>
    <p:extLst>
      <p:ext uri="{BB962C8B-B14F-4D97-AF65-F5344CB8AC3E}">
        <p14:creationId xmlns:p14="http://schemas.microsoft.com/office/powerpoint/2010/main" val="245246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07909" y="642594"/>
            <a:ext cx="8574833" cy="673022"/>
          </a:xfrm>
        </p:spPr>
        <p:txBody>
          <a:bodyPr>
            <a:noAutofit/>
          </a:bodyPr>
          <a:lstStyle/>
          <a:p>
            <a:pPr algn="ctr"/>
            <a:r>
              <a:rPr lang="fr-FR" sz="2800" b="1" dirty="0"/>
              <a:t>12. Le citoyen du Royaume ne se contente pas d’écouter Jésus ni de parler de Jésus, mais fonde toute sa vie sur Jésus ! </a:t>
            </a:r>
            <a:endParaRPr lang="fr-CA" sz="2800" b="1" dirty="0"/>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0547" y="1783746"/>
            <a:ext cx="8472195" cy="4754880"/>
          </a:xfrm>
        </p:spPr>
        <p:txBody>
          <a:bodyPr>
            <a:normAutofit/>
          </a:bodyPr>
          <a:lstStyle/>
          <a:p>
            <a:pPr marL="0" indent="0">
              <a:buNone/>
            </a:pPr>
            <a:r>
              <a:rPr lang="fr-FR" sz="2000" dirty="0"/>
              <a:t>24 C’est pourquoi, quiconque entend ces paroles que je dis </a:t>
            </a:r>
            <a:r>
              <a:rPr lang="fr-FR" sz="2000" u="sng" dirty="0"/>
              <a:t>et les met en pratique</a:t>
            </a:r>
            <a:r>
              <a:rPr lang="fr-FR" sz="2000" dirty="0"/>
              <a:t>, sera semblable à un homme prudent qui a bâti sa maison sur le roc.</a:t>
            </a:r>
          </a:p>
          <a:p>
            <a:pPr marL="0" indent="0">
              <a:buNone/>
            </a:pPr>
            <a:r>
              <a:rPr lang="fr-FR" sz="2000" dirty="0"/>
              <a:t>26 Mais quiconque entend ces paroles que je dis, </a:t>
            </a:r>
            <a:r>
              <a:rPr lang="fr-FR" sz="2000" u="sng" dirty="0"/>
              <a:t>et ne les met pas en pratique</a:t>
            </a:r>
            <a:r>
              <a:rPr lang="fr-FR" sz="2000" dirty="0"/>
              <a:t>, sera semblable à un homme insensé qui a bâti sa maison sur le sable.</a:t>
            </a:r>
          </a:p>
          <a:p>
            <a:pPr marL="0" indent="0">
              <a:buNone/>
            </a:pPr>
            <a:endParaRPr lang="fr-FR" sz="2000" dirty="0"/>
          </a:p>
        </p:txBody>
      </p:sp>
    </p:spTree>
    <p:extLst>
      <p:ext uri="{BB962C8B-B14F-4D97-AF65-F5344CB8AC3E}">
        <p14:creationId xmlns:p14="http://schemas.microsoft.com/office/powerpoint/2010/main" val="303647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07909" y="642594"/>
            <a:ext cx="8574833" cy="673022"/>
          </a:xfrm>
        </p:spPr>
        <p:txBody>
          <a:bodyPr>
            <a:noAutofit/>
          </a:bodyPr>
          <a:lstStyle/>
          <a:p>
            <a:pPr algn="ctr"/>
            <a:r>
              <a:rPr lang="fr-FR" b="1" dirty="0"/>
              <a:t>Conclusion </a:t>
            </a:r>
            <a:endParaRPr lang="fr-CA" b="1" dirty="0"/>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0547" y="1615070"/>
            <a:ext cx="8472195" cy="4754880"/>
          </a:xfrm>
        </p:spPr>
        <p:txBody>
          <a:bodyPr>
            <a:normAutofit/>
          </a:bodyPr>
          <a:lstStyle/>
          <a:p>
            <a:pPr marL="0" indent="0">
              <a:buNone/>
            </a:pPr>
            <a:endParaRPr lang="fr-FR" sz="2000" dirty="0"/>
          </a:p>
          <a:p>
            <a:pPr marL="0" indent="0" algn="ctr">
              <a:buNone/>
            </a:pPr>
            <a:r>
              <a:rPr lang="fr-FR" sz="2800" dirty="0"/>
              <a:t>Nous ne suivons pas un code moral, mais une personne, Jésus, de qui nous apprenons comment vivre dans le Royaume de Dieu. </a:t>
            </a:r>
          </a:p>
        </p:txBody>
      </p:sp>
    </p:spTree>
    <p:extLst>
      <p:ext uri="{BB962C8B-B14F-4D97-AF65-F5344CB8AC3E}">
        <p14:creationId xmlns:p14="http://schemas.microsoft.com/office/powerpoint/2010/main" val="52581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C0BA4DC-0F6C-4518-8787-F976BE5F9DE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143000" y="1323449"/>
            <a:ext cx="6858000" cy="5143500"/>
          </a:xfrm>
          <a:prstGeom prst="rect">
            <a:avLst/>
          </a:prstGeom>
        </p:spPr>
      </p:pic>
      <p:sp>
        <p:nvSpPr>
          <p:cNvPr id="8" name="Titre 1">
            <a:extLst>
              <a:ext uri="{FF2B5EF4-FFF2-40B4-BE49-F238E27FC236}">
                <a16:creationId xmlns:a16="http://schemas.microsoft.com/office/drawing/2014/main" id="{FCE1CD24-F7F9-4AC6-8C71-AC6234A25434}"/>
              </a:ext>
            </a:extLst>
          </p:cNvPr>
          <p:cNvSpPr>
            <a:spLocks noGrp="1"/>
          </p:cNvSpPr>
          <p:nvPr>
            <p:ph type="title"/>
            <p:custDataLst>
              <p:tags r:id="rId2"/>
            </p:custDataLst>
          </p:nvPr>
        </p:nvSpPr>
        <p:spPr>
          <a:xfrm>
            <a:off x="284583" y="391051"/>
            <a:ext cx="8574833" cy="673022"/>
          </a:xfrm>
        </p:spPr>
        <p:txBody>
          <a:bodyPr>
            <a:noAutofit/>
          </a:bodyPr>
          <a:lstStyle/>
          <a:p>
            <a:pPr algn="ctr"/>
            <a:r>
              <a:rPr lang="fr-FR" b="1" dirty="0"/>
              <a:t>Le sommet… enfin !</a:t>
            </a:r>
            <a:endParaRPr lang="fr-CA" b="1" dirty="0"/>
          </a:p>
        </p:txBody>
      </p:sp>
    </p:spTree>
    <p:extLst>
      <p:ext uri="{BB962C8B-B14F-4D97-AF65-F5344CB8AC3E}">
        <p14:creationId xmlns:p14="http://schemas.microsoft.com/office/powerpoint/2010/main" val="113186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731520" y="642594"/>
            <a:ext cx="7680960" cy="673022"/>
          </a:xfrm>
        </p:spPr>
        <p:txBody>
          <a:bodyPr>
            <a:normAutofit/>
          </a:bodyPr>
          <a:lstStyle/>
          <a:p>
            <a:pPr algn="ctr"/>
            <a:r>
              <a:rPr lang="fr-CA" b="1" dirty="0"/>
              <a:t>Les cinq discours de Jésus </a:t>
            </a:r>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75863" y="1563165"/>
            <a:ext cx="8401808" cy="4754880"/>
          </a:xfrm>
        </p:spPr>
        <p:txBody>
          <a:bodyPr>
            <a:noAutofit/>
          </a:bodyPr>
          <a:lstStyle/>
          <a:p>
            <a:pPr marL="457200" indent="-457200">
              <a:lnSpc>
                <a:spcPct val="150000"/>
              </a:lnSpc>
              <a:buFont typeface="+mj-lt"/>
              <a:buAutoNum type="arabicPeriod"/>
            </a:pPr>
            <a:r>
              <a:rPr lang="fr-FR" sz="2000" dirty="0"/>
              <a:t>Le Sermon sur la montagne (Mt 5-7)</a:t>
            </a:r>
          </a:p>
          <a:p>
            <a:pPr marL="457200" indent="-457200">
              <a:lnSpc>
                <a:spcPct val="150000"/>
              </a:lnSpc>
              <a:buFont typeface="+mj-lt"/>
              <a:buAutoNum type="arabicPeriod"/>
            </a:pPr>
            <a:r>
              <a:rPr lang="fr-FR" sz="2000" dirty="0"/>
              <a:t>Le discours apostolique (Mt 10.1-11.1) </a:t>
            </a:r>
          </a:p>
          <a:p>
            <a:pPr marL="457200" indent="-457200">
              <a:lnSpc>
                <a:spcPct val="150000"/>
              </a:lnSpc>
              <a:buFont typeface="+mj-lt"/>
              <a:buAutoNum type="arabicPeriod"/>
            </a:pPr>
            <a:r>
              <a:rPr lang="fr-FR" sz="2000" dirty="0"/>
              <a:t>Le discours parabolique (Mt 13.1-53) </a:t>
            </a:r>
          </a:p>
          <a:p>
            <a:pPr marL="457200" indent="-457200">
              <a:lnSpc>
                <a:spcPct val="150000"/>
              </a:lnSpc>
              <a:buFont typeface="+mj-lt"/>
              <a:buAutoNum type="arabicPeriod"/>
            </a:pPr>
            <a:r>
              <a:rPr lang="fr-FR" sz="2000" dirty="0"/>
              <a:t>Le discours ecclésiastique (Mt 18.1-19.1) </a:t>
            </a:r>
          </a:p>
          <a:p>
            <a:pPr marL="457200" indent="-457200">
              <a:lnSpc>
                <a:spcPct val="150000"/>
              </a:lnSpc>
              <a:buFont typeface="+mj-lt"/>
              <a:buAutoNum type="arabicPeriod"/>
            </a:pPr>
            <a:r>
              <a:rPr lang="fr-FR" sz="2000" dirty="0"/>
              <a:t>Le discours eschatologique Mt 24.1-26.1) </a:t>
            </a:r>
          </a:p>
          <a:p>
            <a:pPr marL="0" indent="0">
              <a:buNone/>
            </a:pPr>
            <a:endParaRPr lang="fr-FR" sz="2000" dirty="0"/>
          </a:p>
        </p:txBody>
      </p:sp>
    </p:spTree>
    <p:extLst>
      <p:ext uri="{BB962C8B-B14F-4D97-AF65-F5344CB8AC3E}">
        <p14:creationId xmlns:p14="http://schemas.microsoft.com/office/powerpoint/2010/main" val="353243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4D393A0-A0E4-40D2-848C-6238A7F83518}"/>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725439" y="210324"/>
            <a:ext cx="5283200" cy="2971800"/>
          </a:xfrm>
          <a:prstGeom prst="rect">
            <a:avLst/>
          </a:prstGeom>
        </p:spPr>
      </p:pic>
      <p:pic>
        <p:nvPicPr>
          <p:cNvPr id="9" name="Image 8">
            <a:extLst>
              <a:ext uri="{FF2B5EF4-FFF2-40B4-BE49-F238E27FC236}">
                <a16:creationId xmlns:a16="http://schemas.microsoft.com/office/drawing/2014/main" id="{F90128D6-B17D-494E-BA7C-27AF1AFC84E8}"/>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787630" y="3251444"/>
            <a:ext cx="5212080" cy="3384233"/>
          </a:xfrm>
          <a:prstGeom prst="rect">
            <a:avLst/>
          </a:prstGeom>
        </p:spPr>
      </p:pic>
      <p:sp>
        <p:nvSpPr>
          <p:cNvPr id="4" name="Titre 1">
            <a:extLst>
              <a:ext uri="{FF2B5EF4-FFF2-40B4-BE49-F238E27FC236}">
                <a16:creationId xmlns:a16="http://schemas.microsoft.com/office/drawing/2014/main" id="{64EC66E4-FC1A-4D21-BB94-BE8F282AE5A9}"/>
              </a:ext>
            </a:extLst>
          </p:cNvPr>
          <p:cNvSpPr>
            <a:spLocks noGrp="1"/>
          </p:cNvSpPr>
          <p:nvPr>
            <p:ph type="title"/>
            <p:custDataLst>
              <p:tags r:id="rId3"/>
            </p:custDataLst>
          </p:nvPr>
        </p:nvSpPr>
        <p:spPr>
          <a:xfrm>
            <a:off x="393183" y="1236266"/>
            <a:ext cx="1843004" cy="673022"/>
          </a:xfrm>
        </p:spPr>
        <p:txBody>
          <a:bodyPr>
            <a:noAutofit/>
          </a:bodyPr>
          <a:lstStyle/>
          <a:p>
            <a:pPr algn="ctr"/>
            <a:r>
              <a:rPr lang="fr-CA" sz="2800" b="1" dirty="0"/>
              <a:t>Calvaire d’Oka</a:t>
            </a:r>
          </a:p>
        </p:txBody>
      </p:sp>
      <p:sp>
        <p:nvSpPr>
          <p:cNvPr id="5" name="Titre 1">
            <a:extLst>
              <a:ext uri="{FF2B5EF4-FFF2-40B4-BE49-F238E27FC236}">
                <a16:creationId xmlns:a16="http://schemas.microsoft.com/office/drawing/2014/main" id="{E1ED2471-1332-43BF-B16C-7F3FEDC89CE9}"/>
              </a:ext>
            </a:extLst>
          </p:cNvPr>
          <p:cNvSpPr txBox="1">
            <a:spLocks/>
          </p:cNvSpPr>
          <p:nvPr>
            <p:custDataLst>
              <p:tags r:id="rId4"/>
            </p:custDataLst>
          </p:nvPr>
        </p:nvSpPr>
        <p:spPr>
          <a:xfrm>
            <a:off x="252611" y="4122988"/>
            <a:ext cx="2268633" cy="673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fr-CA" sz="2800" b="1" dirty="0"/>
              <a:t>Mont</a:t>
            </a:r>
          </a:p>
          <a:p>
            <a:pPr algn="ctr"/>
            <a:r>
              <a:rPr lang="fr-CA" sz="2800" b="1" dirty="0"/>
              <a:t>Washington</a:t>
            </a:r>
          </a:p>
        </p:txBody>
      </p:sp>
    </p:spTree>
    <p:extLst>
      <p:ext uri="{BB962C8B-B14F-4D97-AF65-F5344CB8AC3E}">
        <p14:creationId xmlns:p14="http://schemas.microsoft.com/office/powerpoint/2010/main" val="13447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1"/>
            </p:custDataLst>
          </p:nvPr>
        </p:nvSpPr>
        <p:spPr>
          <a:xfrm>
            <a:off x="248575" y="497845"/>
            <a:ext cx="8664606" cy="1943515"/>
          </a:xfrm>
        </p:spPr>
        <p:txBody>
          <a:bodyPr>
            <a:noAutofit/>
          </a:bodyPr>
          <a:lstStyle/>
          <a:p>
            <a:pPr marL="0" indent="0" algn="ctr">
              <a:buNone/>
            </a:pPr>
            <a:r>
              <a:rPr lang="fr-FR" sz="4400" b="1" dirty="0"/>
              <a:t>Expédition en montagne </a:t>
            </a:r>
          </a:p>
          <a:p>
            <a:pPr marL="0" indent="0" algn="ctr">
              <a:buNone/>
            </a:pPr>
            <a:r>
              <a:rPr lang="fr-FR" sz="2400" b="1" dirty="0"/>
              <a:t>(Mt 5-7)</a:t>
            </a:r>
          </a:p>
          <a:p>
            <a:pPr marL="0" indent="0" algn="ctr">
              <a:buNone/>
            </a:pPr>
            <a:endParaRPr lang="fr-FR" sz="2400" b="1" dirty="0"/>
          </a:p>
          <a:p>
            <a:pPr marL="0" indent="0" algn="ctr">
              <a:buNone/>
            </a:pPr>
            <a:r>
              <a:rPr lang="fr-FR" sz="2200" dirty="0"/>
              <a:t>1 Voyant la foule, Jésus monta sur la montagne ; et, après qu’il se fut assis, ses disciples s’approchèrent de lui. 2 Puis, ayant ouvert la bouche, il les enseigna, et dit… </a:t>
            </a:r>
          </a:p>
          <a:p>
            <a:pPr marL="0" indent="0" algn="ctr">
              <a:buNone/>
            </a:pPr>
            <a:endParaRPr lang="fr-FR" sz="2200" dirty="0"/>
          </a:p>
          <a:p>
            <a:pPr marL="0" indent="0" algn="ctr">
              <a:buNone/>
            </a:pPr>
            <a:r>
              <a:rPr lang="fr-FR" sz="3200" dirty="0"/>
              <a:t>12 caractéristiques d’un citoyen du Royaume de Dieu</a:t>
            </a:r>
          </a:p>
          <a:p>
            <a:pPr marL="0" indent="0">
              <a:buNone/>
            </a:pPr>
            <a:endParaRPr lang="fr-FR" sz="2000" dirty="0"/>
          </a:p>
        </p:txBody>
      </p:sp>
    </p:spTree>
    <p:extLst>
      <p:ext uri="{BB962C8B-B14F-4D97-AF65-F5344CB8AC3E}">
        <p14:creationId xmlns:p14="http://schemas.microsoft.com/office/powerpoint/2010/main" val="2756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87217" y="539956"/>
            <a:ext cx="8574833" cy="673022"/>
          </a:xfrm>
        </p:spPr>
        <p:txBody>
          <a:bodyPr>
            <a:noAutofit/>
          </a:bodyPr>
          <a:lstStyle/>
          <a:p>
            <a:pPr algn="ctr"/>
            <a:r>
              <a:rPr lang="fr-CA" sz="2800" b="1" dirty="0"/>
              <a:t>1. Le citoyen du Royaume est le plus heureux des hommes, même s’il ne le sait pas encore ! </a:t>
            </a:r>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513180" y="1536533"/>
            <a:ext cx="8322905" cy="4754880"/>
          </a:xfrm>
        </p:spPr>
        <p:txBody>
          <a:bodyPr>
            <a:normAutofit/>
          </a:bodyPr>
          <a:lstStyle/>
          <a:p>
            <a:pPr marL="0" indent="0">
              <a:buNone/>
            </a:pPr>
            <a:r>
              <a:rPr lang="fr-FR" sz="2000" dirty="0"/>
              <a:t>5.3 Heureux les pauvres en esprit, car le royaume des cieux est à eux ! </a:t>
            </a:r>
          </a:p>
          <a:p>
            <a:pPr marL="0" indent="0">
              <a:buNone/>
            </a:pPr>
            <a:r>
              <a:rPr lang="fr-FR" sz="2000" dirty="0"/>
              <a:t>4 Heureux les affligés, car ils seront consolés ! </a:t>
            </a:r>
          </a:p>
          <a:p>
            <a:pPr marL="0" indent="0">
              <a:buNone/>
            </a:pPr>
            <a:r>
              <a:rPr lang="fr-FR" sz="2000" dirty="0"/>
              <a:t>5 Heureux les débonnaires, car ils hériteront la terre ! </a:t>
            </a:r>
          </a:p>
          <a:p>
            <a:pPr marL="0" indent="0">
              <a:buNone/>
            </a:pPr>
            <a:r>
              <a:rPr lang="fr-FR" sz="2000" dirty="0"/>
              <a:t>6 Heureux ceux qui ont faim et soif de la justice, car ils seront rassasiés ! </a:t>
            </a:r>
          </a:p>
          <a:p>
            <a:pPr marL="0" indent="0">
              <a:buNone/>
            </a:pPr>
            <a:r>
              <a:rPr lang="fr-FR" sz="2000" dirty="0"/>
              <a:t>7 Heureux les miséricordieux, car ils obtiendront miséricorde ! </a:t>
            </a:r>
          </a:p>
          <a:p>
            <a:pPr marL="0" indent="0">
              <a:buNone/>
            </a:pPr>
            <a:r>
              <a:rPr lang="fr-FR" sz="2000" dirty="0"/>
              <a:t>8 Heureux ceux qui ont le cœur pur, car ils verront Dieu ! </a:t>
            </a:r>
          </a:p>
          <a:p>
            <a:pPr marL="0" indent="0">
              <a:buNone/>
            </a:pPr>
            <a:r>
              <a:rPr lang="fr-FR" sz="2000" dirty="0"/>
              <a:t>9 Heureux ceux qui procurent la paix, car ils seront appelés fils de Dieu ! </a:t>
            </a:r>
          </a:p>
          <a:p>
            <a:pPr marL="0" indent="0">
              <a:buNone/>
            </a:pPr>
            <a:r>
              <a:rPr lang="fr-FR" sz="2000" dirty="0"/>
              <a:t>10 Heureux ceux qui sont persécutés pour la justice, car le royaume des cieux est à eux ! </a:t>
            </a:r>
          </a:p>
        </p:txBody>
      </p:sp>
    </p:spTree>
    <p:extLst>
      <p:ext uri="{BB962C8B-B14F-4D97-AF65-F5344CB8AC3E}">
        <p14:creationId xmlns:p14="http://schemas.microsoft.com/office/powerpoint/2010/main" val="43289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07909" y="642594"/>
            <a:ext cx="8574833" cy="673022"/>
          </a:xfrm>
        </p:spPr>
        <p:txBody>
          <a:bodyPr>
            <a:noAutofit/>
          </a:bodyPr>
          <a:lstStyle/>
          <a:p>
            <a:pPr algn="ctr"/>
            <a:r>
              <a:rPr lang="fr-CA" sz="2800" b="1" dirty="0"/>
              <a:t>2. Le citoyen du Royaume peut « changer le monde » en vivant surtout selon l</a:t>
            </a:r>
            <a:r>
              <a:rPr lang="fr-FR" sz="2800" b="1" dirty="0"/>
              <a:t>es normes et les valeurs du Royaume. </a:t>
            </a:r>
            <a:endParaRPr lang="fr-CA" sz="2800" b="1" dirty="0"/>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513635" y="1784385"/>
            <a:ext cx="8322905" cy="4754880"/>
          </a:xfrm>
        </p:spPr>
        <p:txBody>
          <a:bodyPr>
            <a:normAutofit/>
          </a:bodyPr>
          <a:lstStyle/>
          <a:p>
            <a:pPr marL="0" indent="0">
              <a:buNone/>
            </a:pPr>
            <a:r>
              <a:rPr lang="fr-FR" sz="2000" dirty="0"/>
              <a:t>5.13 Vous êtes le sel de la terre. Mais si le sel perd sa saveur, avec quoi la lui rendra-t-on ? … </a:t>
            </a:r>
          </a:p>
          <a:p>
            <a:pPr marL="0" indent="0">
              <a:buNone/>
            </a:pPr>
            <a:r>
              <a:rPr lang="fr-FR" sz="2000" dirty="0"/>
              <a:t>14 Vous êtes la lumière du monde. Une ville située sur une montagne ne peut être cachée… </a:t>
            </a:r>
          </a:p>
          <a:p>
            <a:pPr marL="0" indent="0">
              <a:buNone/>
            </a:pPr>
            <a:r>
              <a:rPr lang="fr-FR" sz="2000" dirty="0"/>
              <a:t>16 Que votre lumière luise ainsi devant les hommes, afin qu’ils voient vos bonnes œuvres, et qu’ils glorifient votre Père qui est dans les cieux. </a:t>
            </a:r>
          </a:p>
        </p:txBody>
      </p:sp>
    </p:spTree>
    <p:extLst>
      <p:ext uri="{BB962C8B-B14F-4D97-AF65-F5344CB8AC3E}">
        <p14:creationId xmlns:p14="http://schemas.microsoft.com/office/powerpoint/2010/main" val="299945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19596" y="754561"/>
            <a:ext cx="8540320" cy="673022"/>
          </a:xfrm>
        </p:spPr>
        <p:txBody>
          <a:bodyPr>
            <a:noAutofit/>
          </a:bodyPr>
          <a:lstStyle/>
          <a:p>
            <a:pPr algn="ctr"/>
            <a:r>
              <a:rPr lang="fr-CA" sz="2800" b="1" dirty="0"/>
              <a:t>3. Le citoyen du Royaume ne se contente pas du « minimum » ou du « standard », mais vise la « justice supérieure ». </a:t>
            </a:r>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9425" y="2034312"/>
            <a:ext cx="8322905" cy="4069127"/>
          </a:xfrm>
        </p:spPr>
        <p:txBody>
          <a:bodyPr>
            <a:normAutofit/>
          </a:bodyPr>
          <a:lstStyle/>
          <a:p>
            <a:pPr marL="0" indent="0">
              <a:buNone/>
            </a:pPr>
            <a:r>
              <a:rPr lang="fr-FR" sz="2200" dirty="0"/>
              <a:t>5.20 Car, je vous le dis, si votre justice ne surpasse celle des scribes et des pharisiens, vous n’entrerez point dans le royaume des cieux.</a:t>
            </a:r>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343726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783771" y="586610"/>
            <a:ext cx="7585788" cy="673022"/>
          </a:xfrm>
        </p:spPr>
        <p:txBody>
          <a:bodyPr>
            <a:noAutofit/>
          </a:bodyPr>
          <a:lstStyle/>
          <a:p>
            <a:pPr algn="ctr"/>
            <a:r>
              <a:rPr lang="fr-CA" sz="2800" b="1" dirty="0"/>
              <a:t>4. Le citoyen du Royaume n</a:t>
            </a:r>
            <a:r>
              <a:rPr lang="fr-FR" sz="2800" b="1" dirty="0"/>
              <a:t>e cherche pas à « briller » devant les autres, mais se satisfait du seul regard de Dieu. </a:t>
            </a:r>
            <a:endParaRPr lang="fr-CA" sz="2800" b="1" dirty="0"/>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415211" y="1771836"/>
            <a:ext cx="8467532" cy="4890221"/>
          </a:xfrm>
        </p:spPr>
        <p:txBody>
          <a:bodyPr>
            <a:noAutofit/>
          </a:bodyPr>
          <a:lstStyle/>
          <a:p>
            <a:pPr marL="0" indent="0">
              <a:buNone/>
            </a:pPr>
            <a:r>
              <a:rPr lang="fr-FR" dirty="0"/>
              <a:t>6. 1 Gardez-vous de pratiquer votre justice devant les hommes, pour en être vus ; autrement, vous n’aurez point de récompense auprès de votre Père qui est dans les cieux.</a:t>
            </a:r>
          </a:p>
          <a:p>
            <a:pPr marL="0" indent="0">
              <a:buNone/>
            </a:pPr>
            <a:r>
              <a:rPr lang="fr-FR" dirty="0"/>
              <a:t>3 Mais quand tu fais l’aumône, que ta main gauche ne sache pas ce que fait ta droite, 4 afin que ton aumône se fasse </a:t>
            </a:r>
            <a:r>
              <a:rPr lang="fr-FR" u="sng" dirty="0"/>
              <a:t>en secret </a:t>
            </a:r>
            <a:r>
              <a:rPr lang="fr-FR" dirty="0"/>
              <a:t>; et ton Père, </a:t>
            </a:r>
            <a:r>
              <a:rPr lang="fr-FR" u="sng" dirty="0"/>
              <a:t>qui voit dans le secret</a:t>
            </a:r>
            <a:r>
              <a:rPr lang="fr-FR" dirty="0"/>
              <a:t>, te le rendra.</a:t>
            </a:r>
          </a:p>
          <a:p>
            <a:pPr marL="0" indent="0">
              <a:buNone/>
            </a:pPr>
            <a:r>
              <a:rPr lang="fr-FR" dirty="0"/>
              <a:t>6 Mais quand tu pries, entre dans ta chambre, ferme ta porte, et prie ton Père qui est là dans le </a:t>
            </a:r>
            <a:r>
              <a:rPr lang="fr-FR" u="sng" dirty="0"/>
              <a:t>lieu secret </a:t>
            </a:r>
            <a:r>
              <a:rPr lang="fr-FR" dirty="0"/>
              <a:t>; et ton Père, </a:t>
            </a:r>
            <a:r>
              <a:rPr lang="fr-FR" u="sng" dirty="0"/>
              <a:t>qui voit dans le secret</a:t>
            </a:r>
            <a:r>
              <a:rPr lang="fr-FR" dirty="0"/>
              <a:t>, te le rendra…</a:t>
            </a:r>
          </a:p>
          <a:p>
            <a:pPr marL="0" indent="0">
              <a:buNone/>
            </a:pPr>
            <a:r>
              <a:rPr lang="fr-FR" dirty="0"/>
              <a:t>17 Mais quand tu jeûnes, parfume ta tête et lave ton visage, 18 afin de ne pas montrer aux hommes que tu jeûnes, mais à ton Père qui est là dans le </a:t>
            </a:r>
            <a:r>
              <a:rPr lang="fr-FR" u="sng" dirty="0"/>
              <a:t>lieu secret </a:t>
            </a:r>
            <a:r>
              <a:rPr lang="fr-FR" dirty="0"/>
              <a:t>; et ton Père, </a:t>
            </a:r>
            <a:r>
              <a:rPr lang="fr-FR" u="sng" dirty="0"/>
              <a:t>qui voit dans le secret</a:t>
            </a:r>
            <a:r>
              <a:rPr lang="fr-FR" dirty="0"/>
              <a:t>, te le rendra.</a:t>
            </a:r>
          </a:p>
        </p:txBody>
      </p:sp>
    </p:spTree>
    <p:extLst>
      <p:ext uri="{BB962C8B-B14F-4D97-AF65-F5344CB8AC3E}">
        <p14:creationId xmlns:p14="http://schemas.microsoft.com/office/powerpoint/2010/main" val="201334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B0DD-5B94-42C0-8BA3-7FA9DE954234}"/>
              </a:ext>
            </a:extLst>
          </p:cNvPr>
          <p:cNvSpPr>
            <a:spLocks noGrp="1"/>
          </p:cNvSpPr>
          <p:nvPr>
            <p:ph type="title"/>
            <p:custDataLst>
              <p:tags r:id="rId1"/>
            </p:custDataLst>
          </p:nvPr>
        </p:nvSpPr>
        <p:spPr>
          <a:xfrm>
            <a:off x="307909" y="642594"/>
            <a:ext cx="8574833" cy="673022"/>
          </a:xfrm>
        </p:spPr>
        <p:txBody>
          <a:bodyPr>
            <a:noAutofit/>
          </a:bodyPr>
          <a:lstStyle/>
          <a:p>
            <a:pPr algn="ctr"/>
            <a:r>
              <a:rPr lang="fr-CA" sz="2800" b="1" dirty="0"/>
              <a:t>5. Le citoyen du Royaume investit dans un « portefeuille » inconnu des banques ! </a:t>
            </a:r>
          </a:p>
        </p:txBody>
      </p:sp>
      <p:sp>
        <p:nvSpPr>
          <p:cNvPr id="3" name="Espace réservé du contenu 2">
            <a:extLst>
              <a:ext uri="{FF2B5EF4-FFF2-40B4-BE49-F238E27FC236}">
                <a16:creationId xmlns:a16="http://schemas.microsoft.com/office/drawing/2014/main" id="{F73CC179-B553-43E4-AADD-89B0C5D81D01}"/>
              </a:ext>
            </a:extLst>
          </p:cNvPr>
          <p:cNvSpPr>
            <a:spLocks noGrp="1"/>
          </p:cNvSpPr>
          <p:nvPr>
            <p:ph idx="1"/>
            <p:custDataLst>
              <p:tags r:id="rId2"/>
            </p:custDataLst>
          </p:nvPr>
        </p:nvSpPr>
        <p:spPr>
          <a:xfrm>
            <a:off x="383913" y="1868652"/>
            <a:ext cx="8472195" cy="2963540"/>
          </a:xfrm>
        </p:spPr>
        <p:txBody>
          <a:bodyPr>
            <a:normAutofit/>
          </a:bodyPr>
          <a:lstStyle/>
          <a:p>
            <a:pPr marL="0" indent="0">
              <a:buNone/>
            </a:pPr>
            <a:r>
              <a:rPr lang="fr-FR" sz="2000" dirty="0"/>
              <a:t>6. 19 Ne vous amassez pas des trésors sur la terre, où la teigne et la rouille détruisent, et où les voleurs percent et dérobent ;</a:t>
            </a:r>
          </a:p>
          <a:p>
            <a:pPr marL="0" indent="0">
              <a:buNone/>
            </a:pPr>
            <a:r>
              <a:rPr lang="fr-FR" sz="2000" dirty="0"/>
              <a:t>20 mais amassez-vous des trésors dans le ciel, où la teigne et la rouille ne détruisent point, et où les voleurs ne percent ni ne dérobent. 21 Car là où est ton trésor, là aussi sera ton cœur. </a:t>
            </a:r>
          </a:p>
          <a:p>
            <a:pPr marL="0" indent="0">
              <a:buNone/>
            </a:pPr>
            <a:r>
              <a:rPr lang="fr-FR" sz="2000" dirty="0"/>
              <a:t>24 Nul ne peut servir deux maîtres. Car, ou il haïra l’un, et aimera l’autre ; ou il s’attachera à l’un, et méprisera l’autre. Vous ne pouvez servir Dieu et Mammon.  </a:t>
            </a:r>
          </a:p>
        </p:txBody>
      </p:sp>
    </p:spTree>
    <p:extLst>
      <p:ext uri="{BB962C8B-B14F-4D97-AF65-F5344CB8AC3E}">
        <p14:creationId xmlns:p14="http://schemas.microsoft.com/office/powerpoint/2010/main" val="3541011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683</TotalTime>
  <Words>1465</Words>
  <Application>Microsoft Office PowerPoint</Application>
  <PresentationFormat>Affichage à l'écran (4:3)</PresentationFormat>
  <Paragraphs>73</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Bahnschrift SemiCondensed</vt:lpstr>
      <vt:lpstr>Brush Script MT</vt:lpstr>
      <vt:lpstr>Century Gothic</vt:lpstr>
      <vt:lpstr>Garamond</vt:lpstr>
      <vt:lpstr>Savon</vt:lpstr>
      <vt:lpstr>Matthieu</vt:lpstr>
      <vt:lpstr>Les cinq discours de Jésus </vt:lpstr>
      <vt:lpstr>Calvaire d’Oka</vt:lpstr>
      <vt:lpstr>Présentation PowerPoint</vt:lpstr>
      <vt:lpstr>1. Le citoyen du Royaume est le plus heureux des hommes, même s’il ne le sait pas encore ! </vt:lpstr>
      <vt:lpstr>2. Le citoyen du Royaume peut « changer le monde » en vivant surtout selon les normes et les valeurs du Royaume. </vt:lpstr>
      <vt:lpstr>3. Le citoyen du Royaume ne se contente pas du « minimum » ou du « standard », mais vise la « justice supérieure ». </vt:lpstr>
      <vt:lpstr>4. Le citoyen du Royaume ne cherche pas à « briller » devant les autres, mais se satisfait du seul regard de Dieu. </vt:lpstr>
      <vt:lpstr>5. Le citoyen du Royaume investit dans un « portefeuille » inconnu des banques ! </vt:lpstr>
      <vt:lpstr>6. Le citoyen du Royaume a assez confiance en Dieu et en sa Providence pour ne pas « trop s’en  faire » avec certains soucis légitimes…    </vt:lpstr>
      <vt:lpstr>7. Le citoyen du Royaume cesse de « jouer à Dieu » ; s’il « joue à Dieu », c’est pour se juger lui-même ! </vt:lpstr>
      <vt:lpstr>8. Le citoyen du Royaume sait que Dieu est bien disposé à son égard, il fait donc preuve d’une certaine audace dans sa vie de prière ! </vt:lpstr>
      <vt:lpstr>9. Le citoyen du Royaume ne vise pas le respect de la règle d’argent, mais de la règle d’or ! </vt:lpstr>
      <vt:lpstr>10. Le citoyen du Royaume n’a pas peur des chemins peu fréquentés et qui paraissent déserts, si c’est là que Jésus se trouve. </vt:lpstr>
      <vt:lpstr>11. Le citoyen du Royaume se méfie des grands parleurs et des expériences religieuses qui ne débouchent sur rien ! </vt:lpstr>
      <vt:lpstr>12. Le citoyen du Royaume ne se contente pas d’écouter Jésus ni de parler de Jésus, mais fonde toute sa vie sur Jésus ! </vt:lpstr>
      <vt:lpstr>Conclusion </vt:lpstr>
      <vt:lpstr>Le sommet… enfin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Rhéaume</dc:creator>
  <cp:lastModifiedBy>Stéphane Rhéaume</cp:lastModifiedBy>
  <cp:revision>42</cp:revision>
  <dcterms:created xsi:type="dcterms:W3CDTF">2020-01-23T01:14:40Z</dcterms:created>
  <dcterms:modified xsi:type="dcterms:W3CDTF">2020-02-17T02:08:07Z</dcterms:modified>
</cp:coreProperties>
</file>